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67" r:id="rId5"/>
    <p:sldId id="268" r:id="rId6"/>
    <p:sldId id="258" r:id="rId7"/>
    <p:sldId id="273" r:id="rId8"/>
    <p:sldId id="270" r:id="rId9"/>
    <p:sldId id="271" r:id="rId10"/>
    <p:sldId id="261" r:id="rId11"/>
    <p:sldId id="272" r:id="rId12"/>
    <p:sldId id="266" r:id="rId13"/>
    <p:sldId id="285" r:id="rId14"/>
    <p:sldId id="286" r:id="rId15"/>
    <p:sldId id="287" r:id="rId16"/>
    <p:sldId id="288" r:id="rId17"/>
    <p:sldId id="289" r:id="rId18"/>
    <p:sldId id="274" r:id="rId19"/>
    <p:sldId id="276" r:id="rId20"/>
    <p:sldId id="291" r:id="rId21"/>
    <p:sldId id="295" r:id="rId22"/>
    <p:sldId id="292" r:id="rId23"/>
    <p:sldId id="278" r:id="rId24"/>
    <p:sldId id="282" r:id="rId25"/>
    <p:sldId id="277" r:id="rId26"/>
    <p:sldId id="275" r:id="rId27"/>
    <p:sldId id="293" r:id="rId28"/>
    <p:sldId id="269" r:id="rId29"/>
    <p:sldId id="279" r:id="rId30"/>
    <p:sldId id="290" r:id="rId31"/>
    <p:sldId id="281" r:id="rId32"/>
    <p:sldId id="280" r:id="rId33"/>
    <p:sldId id="294" r:id="rId34"/>
    <p:sldId id="283" r:id="rId35"/>
    <p:sldId id="284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2BC177-FCC9-4B80-AA25-DEF539A93689}">
          <p14:sldIdLst>
            <p14:sldId id="256"/>
            <p14:sldId id="257"/>
            <p14:sldId id="267"/>
            <p14:sldId id="268"/>
            <p14:sldId id="258"/>
            <p14:sldId id="273"/>
            <p14:sldId id="270"/>
            <p14:sldId id="271"/>
            <p14:sldId id="261"/>
            <p14:sldId id="272"/>
            <p14:sldId id="266"/>
            <p14:sldId id="285"/>
            <p14:sldId id="286"/>
            <p14:sldId id="287"/>
            <p14:sldId id="288"/>
            <p14:sldId id="289"/>
            <p14:sldId id="274"/>
            <p14:sldId id="276"/>
            <p14:sldId id="291"/>
            <p14:sldId id="295"/>
            <p14:sldId id="292"/>
            <p14:sldId id="278"/>
            <p14:sldId id="282"/>
            <p14:sldId id="277"/>
          </p14:sldIdLst>
        </p14:section>
        <p14:section name="Untitled Section" id="{F09F3CBB-D166-497B-9DA1-C417F43DC88F}">
          <p14:sldIdLst>
            <p14:sldId id="275"/>
            <p14:sldId id="293"/>
            <p14:sldId id="269"/>
            <p14:sldId id="279"/>
            <p14:sldId id="290"/>
            <p14:sldId id="281"/>
            <p14:sldId id="280"/>
            <p14:sldId id="294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>
      <p:cViewPr varScale="1">
        <p:scale>
          <a:sx n="70" d="100"/>
          <a:sy n="70" d="100"/>
        </p:scale>
        <p:origin x="738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605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baseline="0" dirty="0"/>
              <a:t>ACC Applications </a:t>
            </a:r>
            <a:r>
              <a:rPr lang="en-US" sz="2100" baseline="0" dirty="0" smtClean="0"/>
              <a:t>5/19/2014 </a:t>
            </a:r>
            <a:r>
              <a:rPr lang="en-US" sz="2100" baseline="0" dirty="0"/>
              <a:t>– </a:t>
            </a:r>
            <a:r>
              <a:rPr lang="en-US" sz="2100" baseline="0" dirty="0" smtClean="0"/>
              <a:t>5/7/2015: </a:t>
            </a:r>
          </a:p>
          <a:p>
            <a:pPr>
              <a:defRPr/>
            </a:pPr>
            <a:r>
              <a:rPr lang="en-US" sz="2100" baseline="0" dirty="0" smtClean="0"/>
              <a:t>37 Approved, 14 Approved With Conditions, 8 Declined</a:t>
            </a:r>
          </a:p>
          <a:p>
            <a:pPr>
              <a:defRPr/>
            </a:pPr>
            <a:endParaRPr lang="en-US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Approved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Status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Approved with Conditions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Status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Declined</c:v>
                </c:pt>
              </c:strCache>
            </c:strRef>
          </c:tx>
          <c:spPr>
            <a:noFill/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Status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35"/>
        <c:axId val="277286304"/>
        <c:axId val="276563160"/>
      </c:barChart>
      <c:catAx>
        <c:axId val="2772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563160"/>
        <c:crosses val="autoZero"/>
        <c:auto val="1"/>
        <c:lblAlgn val="ctr"/>
        <c:lblOffset val="100"/>
        <c:noMultiLvlLbl val="0"/>
      </c:catAx>
      <c:valAx>
        <c:axId val="276563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 Applications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286304"/>
        <c:crosses val="autoZero"/>
        <c:crossBetween val="between"/>
      </c:valAx>
      <c:spPr>
        <a:noFill/>
        <a:ln>
          <a:solidFill>
            <a:schemeClr val="dk1">
              <a:lumMod val="15000"/>
              <a:lumOff val="85000"/>
            </a:schemeClr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5/19/2015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5/19/2015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Scofield ROA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Annual Meeting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6612" y="2057400"/>
            <a:ext cx="10820400" cy="14385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Key projects in 2014-2015:</a:t>
            </a:r>
            <a:endParaRPr lang="en-US" sz="24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Largest project was landscaping updates at Foal, Cutting Horse, Scofield Farms and </a:t>
            </a:r>
            <a:r>
              <a:rPr lang="en-US" sz="2400" dirty="0" err="1" smtClean="0"/>
              <a:t>Chasewood</a:t>
            </a:r>
            <a:r>
              <a:rPr lang="en-US" sz="2400" dirty="0" smtClean="0"/>
              <a:t> entrances: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Worked with local landscaper Lisa </a:t>
            </a:r>
            <a:r>
              <a:rPr lang="en-US" sz="2400" dirty="0" err="1" smtClean="0"/>
              <a:t>LaPaso</a:t>
            </a:r>
            <a:r>
              <a:rPr lang="en-US" sz="2400" dirty="0"/>
              <a:t>.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Lisa used native </a:t>
            </a:r>
            <a:r>
              <a:rPr lang="en-US" sz="2400" dirty="0"/>
              <a:t>and </a:t>
            </a:r>
            <a:r>
              <a:rPr lang="en-US" sz="2400" dirty="0" smtClean="0"/>
              <a:t>adapted perennial xeriscape </a:t>
            </a:r>
            <a:r>
              <a:rPr lang="en-US" sz="2400" dirty="0"/>
              <a:t>plants chosen for their low water and </a:t>
            </a:r>
            <a:r>
              <a:rPr lang="en-US" sz="2400" dirty="0" smtClean="0"/>
              <a:t>low maintenance </a:t>
            </a:r>
            <a:r>
              <a:rPr lang="en-US" sz="2400" dirty="0"/>
              <a:t>qualities.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HOA's are making the change to perennial </a:t>
            </a:r>
            <a:r>
              <a:rPr lang="en-US" sz="2400" dirty="0" smtClean="0"/>
              <a:t>xerophytic </a:t>
            </a:r>
            <a:r>
              <a:rPr lang="en-US" sz="2400" dirty="0"/>
              <a:t>plants to reduce the cost to the </a:t>
            </a:r>
            <a:r>
              <a:rPr lang="en-US" sz="2400" dirty="0" smtClean="0"/>
              <a:t>homeowners </a:t>
            </a:r>
            <a:r>
              <a:rPr lang="en-US" sz="2400" dirty="0"/>
              <a:t>of expensive annual color programs and for the important effort towards water conservation in a record drought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We </a:t>
            </a:r>
            <a:r>
              <a:rPr lang="en-US" sz="2400" dirty="0"/>
              <a:t>have now converted all entrances and the pool area to </a:t>
            </a:r>
            <a:r>
              <a:rPr lang="en-US" sz="2400" dirty="0" err="1"/>
              <a:t>xeriscaped</a:t>
            </a:r>
            <a:r>
              <a:rPr lang="en-US" sz="2400" dirty="0"/>
              <a:t> </a:t>
            </a:r>
            <a:r>
              <a:rPr lang="en-US" sz="2400" dirty="0" smtClean="0"/>
              <a:t>areas.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List </a:t>
            </a:r>
            <a:r>
              <a:rPr lang="en-US" sz="2400" dirty="0"/>
              <a:t>of plants used is available in your packet.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Erosion prevention work on west side of Metric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Irrigation Audit Preparation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Updated ACC form and checklist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Purchase of ROA ladder and power washer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New ACC member selection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Travis County Constable patrols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Connecting with new APD District Representative, Adam </a:t>
            </a:r>
            <a:r>
              <a:rPr lang="en-US" sz="2400" dirty="0" err="1" smtClean="0"/>
              <a:t>Soliz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SF Drive mailbox replacement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Move to quarterly dues payments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Repair of west side of Metric </a:t>
            </a:r>
            <a:r>
              <a:rPr lang="en-US" sz="2400" dirty="0" err="1" smtClean="0"/>
              <a:t>Fencecrete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89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 Updates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 at Scofield Entrance - North</a:t>
            </a:r>
            <a:endParaRPr lang="en-US" sz="28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3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 Updates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3352800"/>
            <a:ext cx="2743200" cy="274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Park at Scofield Entrance - South</a:t>
            </a:r>
            <a:endParaRPr lang="en-US" sz="28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3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23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 Updates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Foal Entrance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3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53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 Updates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Cutting Horse Entrance</a:t>
            </a: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3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2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 Updates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Cutting Horse Entrance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3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05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 Updates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Main Entrance (Scofield Farms Drive)</a:t>
            </a:r>
            <a:endParaRPr lang="en-US" sz="28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3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78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6612" y="2057400"/>
            <a:ext cx="1082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Key projects in 2014-2015 continued:</a:t>
            </a: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Landscaping/Irrigation continued (Major Hess Lawns projects)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Erosion </a:t>
            </a:r>
            <a:r>
              <a:rPr lang="en-US" sz="2400" dirty="0"/>
              <a:t>prevention updates on west side of </a:t>
            </a:r>
            <a:r>
              <a:rPr lang="en-US" sz="2400" dirty="0" smtClean="0"/>
              <a:t>Metric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Gravel/rock border for areas where grass will not grow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Planting Jasmine in some areas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Trimming trees to allow sunlight to penetrate</a:t>
            </a:r>
          </a:p>
          <a:p>
            <a:pPr lvl="2">
              <a:lnSpc>
                <a:spcPct val="90000"/>
              </a:lnSpc>
              <a:defRPr/>
            </a:pP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Preparation for July 2015 irrigation audit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Moving heads in so they will not spray street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Repairing broken heads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Replacing spray with drip irrigation in narrow medians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9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2812" y="1447800"/>
            <a:ext cx="10820400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Key projects in 2014-2015 continued:</a:t>
            </a: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Maintenance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Fencecrete</a:t>
            </a:r>
            <a:r>
              <a:rPr lang="en-US" sz="2400" dirty="0"/>
              <a:t> repairs on west side of </a:t>
            </a:r>
            <a:r>
              <a:rPr lang="en-US" sz="2400" dirty="0" smtClean="0"/>
              <a:t>Metric – straightening of leaning columns and posts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Purchase </a:t>
            </a:r>
            <a:r>
              <a:rPr lang="en-US" sz="2400" dirty="0"/>
              <a:t>of HOA owned maintenance supplies (ladder and power washer) to save </a:t>
            </a:r>
            <a:r>
              <a:rPr lang="en-US" sz="2400" dirty="0" smtClean="0"/>
              <a:t>costs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Architectural </a:t>
            </a:r>
            <a:r>
              <a:rPr lang="en-US" sz="2400" dirty="0"/>
              <a:t>Control Committee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Selection of new ACC </a:t>
            </a:r>
            <a:r>
              <a:rPr lang="en-US" sz="2400" dirty="0" smtClean="0"/>
              <a:t>Member – Natalie Moore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Redesign of ACC application </a:t>
            </a:r>
            <a:r>
              <a:rPr lang="en-US" sz="2400" dirty="0" smtClean="0"/>
              <a:t>form </a:t>
            </a:r>
          </a:p>
          <a:p>
            <a:pPr lvl="2">
              <a:lnSpc>
                <a:spcPct val="90000"/>
              </a:lnSpc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2812" y="1447800"/>
            <a:ext cx="10820400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Key projects in 2014-2015:</a:t>
            </a:r>
          </a:p>
          <a:p>
            <a:pPr>
              <a:lnSpc>
                <a:spcPct val="90000"/>
              </a:lnSpc>
              <a:defRPr/>
            </a:pPr>
            <a:endParaRPr lang="en-US" sz="2400" b="1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Tax Appraisal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2014 appraised value of pool property from Travis County went up over 400% from $56,952 to $291,315.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We filed a protest and attended a formal hearing (today) and were able to get the appraised value reduced to $10,600, which is comparable to other similar size HOA pool properties nearby.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We were also directed to file a protest for 2015, because our appraised value is $328, 503.  </a:t>
            </a:r>
            <a:r>
              <a:rPr lang="en-US" sz="2400" smtClean="0"/>
              <a:t>Hopefully, </a:t>
            </a:r>
            <a:r>
              <a:rPr lang="en-US" sz="2400" dirty="0" smtClean="0"/>
              <a:t>this should be corrected with </a:t>
            </a:r>
            <a:r>
              <a:rPr lang="en-US" sz="2400" smtClean="0"/>
              <a:t>few hassles.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86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Call to Order</a:t>
            </a:r>
          </a:p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Guest Speaker – Leslie Pool</a:t>
            </a:r>
          </a:p>
          <a:p>
            <a:r>
              <a:rPr lang="en-US" dirty="0" smtClean="0"/>
              <a:t>Proof of Notice</a:t>
            </a:r>
          </a:p>
          <a:p>
            <a:r>
              <a:rPr lang="en-US" dirty="0" smtClean="0"/>
              <a:t>Approval of Prior Minutes</a:t>
            </a:r>
          </a:p>
          <a:p>
            <a:r>
              <a:rPr lang="en-US" dirty="0" smtClean="0"/>
              <a:t>Report of Officers</a:t>
            </a:r>
          </a:p>
          <a:p>
            <a:r>
              <a:rPr lang="en-US" dirty="0" smtClean="0"/>
              <a:t>Committee Reports</a:t>
            </a:r>
          </a:p>
          <a:p>
            <a:r>
              <a:rPr lang="en-US" dirty="0" smtClean="0"/>
              <a:t>Election of 1 Director </a:t>
            </a:r>
            <a:endParaRPr lang="en-US" dirty="0" smtClean="0"/>
          </a:p>
          <a:p>
            <a:r>
              <a:rPr lang="en-US" dirty="0" smtClean="0"/>
              <a:t>New Business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2812" y="1447800"/>
            <a:ext cx="10820400" cy="707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Key projects in 2014-2015:</a:t>
            </a:r>
          </a:p>
          <a:p>
            <a:pPr>
              <a:lnSpc>
                <a:spcPct val="90000"/>
              </a:lnSpc>
              <a:defRPr/>
            </a:pPr>
            <a:endParaRPr lang="en-US" sz="2400" b="1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Security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Continued work with Scofield Farms Market management, Austin Police Department and business owners to deal with homeless and dumpster noise </a:t>
            </a:r>
            <a:r>
              <a:rPr lang="en-US" sz="2400" dirty="0" smtClean="0"/>
              <a:t>issues at the shopping center.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Criminal trespassing authorization letter signed by Inland American Management again in August 2014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Regular cleanup of tower area and bushes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Coordination of dumpster pickup under one vendor </a:t>
            </a:r>
          </a:p>
          <a:p>
            <a:pPr lvl="2">
              <a:lnSpc>
                <a:spcPct val="90000"/>
              </a:lnSpc>
              <a:defRPr/>
            </a:pPr>
            <a:endParaRPr lang="en-US" sz="2400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Established </a:t>
            </a:r>
            <a:r>
              <a:rPr lang="en-US" sz="2400" dirty="0"/>
              <a:t>relationship with new Austin Police district </a:t>
            </a:r>
            <a:r>
              <a:rPr lang="en-US" sz="2400" dirty="0" smtClean="0"/>
              <a:t>representative for east side of neighborhood </a:t>
            </a:r>
            <a:r>
              <a:rPr lang="en-US" sz="2400" dirty="0"/>
              <a:t>(Adam </a:t>
            </a:r>
            <a:r>
              <a:rPr lang="en-US" sz="2400" dirty="0" err="1"/>
              <a:t>Soliz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2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2812" y="1447800"/>
            <a:ext cx="10820400" cy="773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Key projects in 2014-2015 continued (Ongoing projects):</a:t>
            </a: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chemeClr val="hlink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Continued </a:t>
            </a:r>
            <a:r>
              <a:rPr lang="en-US" sz="2400" dirty="0"/>
              <a:t>updates to documentation </a:t>
            </a:r>
            <a:r>
              <a:rPr lang="en-US" sz="2400" dirty="0" smtClean="0"/>
              <a:t>website for board and committee members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Continued updates to </a:t>
            </a:r>
            <a:r>
              <a:rPr lang="en-US" sz="2400" u="sng" dirty="0" smtClean="0"/>
              <a:t>scofieldfarms.org</a:t>
            </a:r>
            <a:r>
              <a:rPr lang="en-US" sz="2400" dirty="0" smtClean="0"/>
              <a:t> website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Continued tradition of social and community events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Movie at the Pool – June 2014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Fourth of July Party – July 2014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Reptile Show – August 2014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Neighborhood Night Out – October 2014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Holiday Hayride – December 2014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Easter Egg Hunt – April 2015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Garage Sale – May 2015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Jazz at the Pool – May 2015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7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and Community Events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6612" y="1903467"/>
            <a:ext cx="108204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99" y="538478"/>
            <a:ext cx="3421553" cy="5149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447800"/>
            <a:ext cx="3429000" cy="5160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8" y="2198781"/>
            <a:ext cx="2430953" cy="36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2015-16 Initiatives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Irrigation Audit</a:t>
            </a:r>
          </a:p>
          <a:p>
            <a:r>
              <a:rPr lang="en-US" dirty="0" smtClean="0"/>
              <a:t>Rules and Regulations Document created and filed</a:t>
            </a:r>
          </a:p>
          <a:p>
            <a:r>
              <a:rPr lang="en-US" dirty="0" smtClean="0"/>
              <a:t>Continued update of ACC forms</a:t>
            </a:r>
          </a:p>
          <a:p>
            <a:r>
              <a:rPr lang="en-US" dirty="0" smtClean="0"/>
              <a:t>Continued social and community events</a:t>
            </a:r>
          </a:p>
        </p:txBody>
      </p:sp>
    </p:spTree>
    <p:extLst>
      <p:ext uri="{BB962C8B-B14F-4D97-AF65-F5344CB8AC3E}">
        <p14:creationId xmlns:p14="http://schemas.microsoft.com/office/powerpoint/2010/main" val="16207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handout in packet</a:t>
            </a:r>
          </a:p>
          <a:p>
            <a:r>
              <a:rPr lang="en-US" dirty="0" smtClean="0"/>
              <a:t>ROA sponsored:</a:t>
            </a:r>
          </a:p>
          <a:p>
            <a:pPr lvl="1"/>
            <a:r>
              <a:rPr lang="en-US" dirty="0" smtClean="0"/>
              <a:t>Scofieldfarms.org website</a:t>
            </a:r>
          </a:p>
          <a:p>
            <a:pPr lvl="1"/>
            <a:r>
              <a:rPr lang="en-US" dirty="0" smtClean="0"/>
              <a:t>Scofieldfarms.org website forum</a:t>
            </a:r>
          </a:p>
          <a:p>
            <a:pPr lvl="1"/>
            <a:r>
              <a:rPr lang="en-US" dirty="0" smtClean="0"/>
              <a:t>Scofield Farms email newsletter</a:t>
            </a:r>
          </a:p>
          <a:p>
            <a:pPr lvl="1"/>
            <a:r>
              <a:rPr lang="en-US" dirty="0" smtClean="0"/>
              <a:t>Scofield Farms Instant Communicator</a:t>
            </a:r>
          </a:p>
          <a:p>
            <a:r>
              <a:rPr lang="en-US" dirty="0" smtClean="0"/>
              <a:t>Other:</a:t>
            </a:r>
          </a:p>
          <a:p>
            <a:pPr lvl="1"/>
            <a:r>
              <a:rPr lang="en-US" dirty="0" smtClean="0"/>
              <a:t>Scofield Yahoo group</a:t>
            </a:r>
          </a:p>
          <a:p>
            <a:pPr lvl="1"/>
            <a:r>
              <a:rPr lang="en-US" dirty="0" err="1" smtClean="0"/>
              <a:t>Nextdoor</a:t>
            </a:r>
            <a:r>
              <a:rPr lang="en-US" dirty="0" smtClean="0"/>
              <a:t> Scofield Farms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3" y="2209800"/>
            <a:ext cx="108204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0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Treasurer’s Report – Lori Hollis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2413" y="3048000"/>
            <a:ext cx="9829799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Operating </a:t>
            </a:r>
            <a:r>
              <a:rPr lang="en-US" sz="3200" dirty="0"/>
              <a:t>			</a:t>
            </a:r>
            <a:r>
              <a:rPr lang="en-US" sz="3200" dirty="0" smtClean="0"/>
              <a:t>	$71,132.97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3200" dirty="0"/>
              <a:t>	</a:t>
            </a:r>
            <a:r>
              <a:rPr lang="en-US" sz="3200" dirty="0" smtClean="0"/>
              <a:t>Money Market</a:t>
            </a:r>
            <a:r>
              <a:rPr lang="en-US" sz="3200" dirty="0"/>
              <a:t>		</a:t>
            </a:r>
            <a:r>
              <a:rPr lang="en-US" sz="3200" dirty="0" smtClean="0"/>
              <a:t>$16,523.47</a:t>
            </a:r>
            <a:endParaRPr lang="en-US" sz="3200" dirty="0"/>
          </a:p>
          <a:p>
            <a:pPr marL="0" lvl="1" indent="0">
              <a:spcBef>
                <a:spcPts val="1800"/>
              </a:spcBef>
              <a:buNone/>
            </a:pPr>
            <a:r>
              <a:rPr lang="en-US" sz="3200" u="sng" dirty="0" smtClean="0"/>
              <a:t>Reserves				$147,565.87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3200" b="1" dirty="0" smtClean="0"/>
              <a:t>	Total </a:t>
            </a:r>
            <a:r>
              <a:rPr lang="en-US" sz="3200" b="1" dirty="0"/>
              <a:t>Assets 		</a:t>
            </a:r>
            <a:r>
              <a:rPr lang="en-US" sz="3200" b="1" dirty="0" smtClean="0"/>
              <a:t>$235,222.31</a:t>
            </a:r>
            <a:endParaRPr lang="en-US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4213" y="1626072"/>
            <a:ext cx="10820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dirty="0"/>
              <a:t>Balance Sheet</a:t>
            </a:r>
            <a:br>
              <a:rPr lang="en-US" altLang="en-US" sz="3200" dirty="0"/>
            </a:br>
            <a:r>
              <a:rPr lang="en-US" altLang="en-US" sz="3200" dirty="0"/>
              <a:t>Through </a:t>
            </a:r>
            <a:r>
              <a:rPr lang="en-US" altLang="en-US" sz="3200" dirty="0" smtClean="0"/>
              <a:t>4/30/2015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1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Treasurer’s Report – Lori Hollis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2413" y="3048000"/>
            <a:ext cx="9829799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Accounts Receivable</a:t>
            </a:r>
            <a:r>
              <a:rPr lang="en-US" sz="3200" dirty="0"/>
              <a:t>			</a:t>
            </a:r>
            <a:r>
              <a:rPr lang="en-US" sz="3200" dirty="0" smtClean="0"/>
              <a:t>$98,877.36</a:t>
            </a:r>
          </a:p>
          <a:p>
            <a:r>
              <a:rPr lang="en-US" sz="2800" dirty="0" smtClean="0"/>
              <a:t>Commercial Accounts			$9,968.28</a:t>
            </a:r>
          </a:p>
          <a:p>
            <a:r>
              <a:rPr lang="en-US" sz="2800" dirty="0" smtClean="0"/>
              <a:t>Fines					$67,152.08</a:t>
            </a:r>
          </a:p>
          <a:p>
            <a:r>
              <a:rPr lang="en-US" sz="2800" dirty="0" smtClean="0"/>
              <a:t>Assessments &amp; Other Fees		$21,757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3200" dirty="0"/>
              <a:t>	</a:t>
            </a:r>
            <a:endParaRPr lang="en-US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4213" y="1626072"/>
            <a:ext cx="10820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dirty="0" smtClean="0"/>
              <a:t>Accounts Receivable 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>As of April 30, 2015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59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Deed Restriction Violations – Lori Hollis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9812" y="2057400"/>
            <a:ext cx="3657600" cy="3664059"/>
          </a:xfrm>
        </p:spPr>
        <p:txBody>
          <a:bodyPr/>
          <a:lstStyle/>
          <a:p>
            <a:r>
              <a:rPr lang="en-US" dirty="0" smtClean="0"/>
              <a:t>Trash can Storage</a:t>
            </a:r>
          </a:p>
          <a:p>
            <a:r>
              <a:rPr lang="en-US" dirty="0" smtClean="0"/>
              <a:t>Fence Maintenance</a:t>
            </a:r>
          </a:p>
          <a:p>
            <a:r>
              <a:rPr lang="en-US" dirty="0" smtClean="0"/>
              <a:t>Home Maintenance </a:t>
            </a:r>
          </a:p>
          <a:p>
            <a:r>
              <a:rPr lang="en-US" dirty="0" smtClean="0"/>
              <a:t>Landscaping</a:t>
            </a:r>
          </a:p>
          <a:p>
            <a:pPr lvl="1"/>
            <a:r>
              <a:rPr lang="en-US" dirty="0" smtClean="0"/>
              <a:t>Dead grass or bare areas</a:t>
            </a:r>
          </a:p>
          <a:p>
            <a:pPr lvl="1"/>
            <a:r>
              <a:rPr lang="en-US" dirty="0" smtClean="0"/>
              <a:t>Weeds</a:t>
            </a:r>
          </a:p>
          <a:p>
            <a:pPr lvl="1"/>
            <a:r>
              <a:rPr lang="en-US" dirty="0" smtClean="0"/>
              <a:t>Mowing &amp; edging</a:t>
            </a:r>
          </a:p>
          <a:p>
            <a:pPr lvl="1"/>
            <a:r>
              <a:rPr lang="en-US" dirty="0" smtClean="0"/>
              <a:t>Grass in beds</a:t>
            </a:r>
          </a:p>
          <a:p>
            <a:pPr marL="301752" lvl="1" indent="0">
              <a:buNone/>
            </a:pP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057400"/>
            <a:ext cx="6415386" cy="3664059"/>
          </a:xfr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Control Committee Report</a:t>
            </a: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415749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9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Reports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Pool – Maria Shelby</a:t>
            </a:r>
            <a:endParaRPr lang="en-US" dirty="0"/>
          </a:p>
          <a:p>
            <a:r>
              <a:rPr lang="en-US" dirty="0" smtClean="0"/>
              <a:t>Park – David Books</a:t>
            </a:r>
            <a:endParaRPr lang="en-US" dirty="0" smtClean="0"/>
          </a:p>
          <a:p>
            <a:r>
              <a:rPr lang="en-US" dirty="0" smtClean="0"/>
              <a:t>Welcoming Committee – Carol Robbins</a:t>
            </a:r>
          </a:p>
        </p:txBody>
      </p:sp>
    </p:spTree>
    <p:extLst>
      <p:ext uri="{BB962C8B-B14F-4D97-AF65-F5344CB8AC3E}">
        <p14:creationId xmlns:p14="http://schemas.microsoft.com/office/powerpoint/2010/main" val="3635665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your 2015 Annual Meeting!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41" y="1905000"/>
            <a:ext cx="4414344" cy="4267200"/>
          </a:xfr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Needs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Neighborhood Watch</a:t>
            </a:r>
          </a:p>
          <a:p>
            <a:r>
              <a:rPr lang="en-US" dirty="0" smtClean="0"/>
              <a:t>Welcoming Committee</a:t>
            </a:r>
          </a:p>
          <a:p>
            <a:r>
              <a:rPr lang="en-US" dirty="0" smtClean="0"/>
              <a:t>Social Committee</a:t>
            </a:r>
          </a:p>
        </p:txBody>
      </p:sp>
    </p:spTree>
    <p:extLst>
      <p:ext uri="{BB962C8B-B14F-4D97-AF65-F5344CB8AC3E}">
        <p14:creationId xmlns:p14="http://schemas.microsoft.com/office/powerpoint/2010/main" val="10748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 to our Event Organizers!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Fourth of July Party – Carol Robbins, Marty Robbins, Sue </a:t>
            </a:r>
            <a:r>
              <a:rPr lang="en-US" dirty="0" err="1" smtClean="0"/>
              <a:t>Hoke</a:t>
            </a:r>
            <a:endParaRPr lang="en-US" dirty="0" smtClean="0"/>
          </a:p>
          <a:p>
            <a:r>
              <a:rPr lang="en-US" dirty="0" smtClean="0"/>
              <a:t>Holiday Hayride – Dallas </a:t>
            </a:r>
            <a:r>
              <a:rPr lang="en-US" dirty="0" err="1" smtClean="0"/>
              <a:t>Yenawine</a:t>
            </a:r>
            <a:endParaRPr lang="en-US" dirty="0" smtClean="0"/>
          </a:p>
          <a:p>
            <a:r>
              <a:rPr lang="en-US" dirty="0" smtClean="0"/>
              <a:t>Easter Egg Hunt – Debra </a:t>
            </a:r>
            <a:r>
              <a:rPr lang="en-US" dirty="0" err="1" smtClean="0"/>
              <a:t>Wissman</a:t>
            </a:r>
            <a:r>
              <a:rPr lang="en-US" dirty="0" smtClean="0"/>
              <a:t>, Fellowship at Scofield Farms </a:t>
            </a:r>
          </a:p>
          <a:p>
            <a:r>
              <a:rPr lang="en-US" dirty="0" smtClean="0"/>
              <a:t>Spring Garage Sale – Wynn </a:t>
            </a:r>
            <a:r>
              <a:rPr lang="en-US" dirty="0" err="1" smtClean="0"/>
              <a:t>Hutter</a:t>
            </a:r>
            <a:endParaRPr lang="en-US" dirty="0" smtClean="0"/>
          </a:p>
          <a:p>
            <a:r>
              <a:rPr lang="en-US" dirty="0" smtClean="0"/>
              <a:t>Jazz at the Pool – Diane Harvey, Erika Herrera</a:t>
            </a:r>
          </a:p>
        </p:txBody>
      </p:sp>
    </p:spTree>
    <p:extLst>
      <p:ext uri="{BB962C8B-B14F-4D97-AF65-F5344CB8AC3E}">
        <p14:creationId xmlns:p14="http://schemas.microsoft.com/office/powerpoint/2010/main" val="4997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2743200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Election of 1 Director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397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Business/Questions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2133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you, Scofield Farms, for a great year!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Adjournment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89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President: Debbie Southerland</a:t>
            </a:r>
            <a:endParaRPr lang="en-US" dirty="0"/>
          </a:p>
          <a:p>
            <a:r>
              <a:rPr lang="en-US" dirty="0" smtClean="0"/>
              <a:t>Vice President: Barton Layne</a:t>
            </a:r>
            <a:endParaRPr lang="en-US" dirty="0"/>
          </a:p>
          <a:p>
            <a:r>
              <a:rPr lang="en-US" dirty="0" smtClean="0"/>
              <a:t>Secretary: Pete Patterson</a:t>
            </a:r>
          </a:p>
          <a:p>
            <a:r>
              <a:rPr lang="en-US" dirty="0" smtClean="0"/>
              <a:t>Treasurer: Dan Frasier</a:t>
            </a:r>
          </a:p>
          <a:p>
            <a:r>
              <a:rPr lang="en-US" dirty="0" smtClean="0"/>
              <a:t>Member at Large: Paul Maine</a:t>
            </a:r>
          </a:p>
          <a:p>
            <a:r>
              <a:rPr lang="en-US" dirty="0" smtClean="0"/>
              <a:t>HOA Managers – Lori Hollis and Peggy </a:t>
            </a:r>
            <a:r>
              <a:rPr lang="en-US" dirty="0" err="1" smtClean="0"/>
              <a:t>Kuhns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4812" y="228600"/>
            <a:ext cx="9143998" cy="1020762"/>
          </a:xfrm>
        </p:spPr>
        <p:txBody>
          <a:bodyPr/>
          <a:lstStyle/>
          <a:p>
            <a:r>
              <a:rPr lang="en-US" dirty="0" smtClean="0"/>
              <a:t>Scofield ROA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743200"/>
            <a:ext cx="9143998" cy="1020762"/>
          </a:xfrm>
        </p:spPr>
        <p:txBody>
          <a:bodyPr>
            <a:noAutofit/>
          </a:bodyPr>
          <a:lstStyle/>
          <a:p>
            <a:r>
              <a:rPr lang="en-US" sz="4400" dirty="0" smtClean="0"/>
              <a:t>Special Guest: District 7 City Council Representative Leslie Pool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2895600"/>
            <a:ext cx="9143998" cy="1020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Proof Of Notice – Lori Hollis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20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2971800"/>
            <a:ext cx="9143998" cy="1020762"/>
          </a:xfrm>
        </p:spPr>
        <p:txBody>
          <a:bodyPr anchor="ctr">
            <a:noAutofit/>
          </a:bodyPr>
          <a:lstStyle/>
          <a:p>
            <a:r>
              <a:rPr lang="en-US" sz="4400" dirty="0" smtClean="0"/>
              <a:t>Approval of Prior Minutes – Pete Patterson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58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2743200"/>
            <a:ext cx="9143998" cy="1020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Report of Officers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06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6612" y="2057400"/>
            <a:ext cx="108204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Scofield ROA Board of Directors’ Mission:</a:t>
            </a:r>
          </a:p>
          <a:p>
            <a:pPr>
              <a:lnSpc>
                <a:spcPct val="90000"/>
              </a:lnSpc>
              <a:defRPr/>
            </a:pPr>
            <a:endParaRPr lang="en-US" sz="24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To protect and enhance the quality of life for our residents by focusing our efforts on the following areas</a:t>
            </a:r>
            <a:r>
              <a:rPr lang="en-US" sz="2400" dirty="0" smtClean="0">
                <a:solidFill>
                  <a:schemeClr val="hlink"/>
                </a:solidFill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Equitable enforcement of covenants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Fiscally responsible management of HOA assets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Proactive advocacy for our neighborhood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Fostering a sense of community between our </a:t>
            </a:r>
            <a:r>
              <a:rPr lang="en-US" sz="2400" dirty="0" smtClean="0"/>
              <a:t>residents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hlink"/>
                </a:solidFill>
              </a:rPr>
              <a:t>We will act on these tasks with an eye toward balancing the rights of the individual with the rights of the </a:t>
            </a:r>
            <a:r>
              <a:rPr lang="en-US" sz="2400" dirty="0" smtClean="0">
                <a:solidFill>
                  <a:schemeClr val="hlink"/>
                </a:solidFill>
              </a:rPr>
              <a:t>community.</a:t>
            </a:r>
            <a:endParaRPr lang="en-US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alkboard_16x9">
    <a:dk1>
      <a:sysClr val="windowText" lastClr="000000"/>
    </a:dk1>
    <a:lt1>
      <a:sysClr val="window" lastClr="FFFFFF"/>
    </a:lt1>
    <a:dk2>
      <a:srgbClr val="333333"/>
    </a:dk2>
    <a:lt2>
      <a:srgbClr val="B2B2B2"/>
    </a:lt2>
    <a:accent1>
      <a:srgbClr val="57BCE5"/>
    </a:accent1>
    <a:accent2>
      <a:srgbClr val="F4D968"/>
    </a:accent2>
    <a:accent3>
      <a:srgbClr val="AEBD57"/>
    </a:accent3>
    <a:accent4>
      <a:srgbClr val="DF9041"/>
    </a:accent4>
    <a:accent5>
      <a:srgbClr val="E35F5F"/>
    </a:accent5>
    <a:accent6>
      <a:srgbClr val="828BCE"/>
    </a:accent6>
    <a:hlink>
      <a:srgbClr val="57BCE5"/>
    </a:hlink>
    <a:folHlink>
      <a:srgbClr val="96969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978</Words>
  <Application>Microsoft Office PowerPoint</Application>
  <PresentationFormat>Custom</PresentationFormat>
  <Paragraphs>236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Consolas</vt:lpstr>
      <vt:lpstr>Corbel</vt:lpstr>
      <vt:lpstr>Chalkboard 16x9</vt:lpstr>
      <vt:lpstr>Scofield ROA</vt:lpstr>
      <vt:lpstr>Agenda</vt:lpstr>
      <vt:lpstr>Welcome to your 2015 Annual Meeting!</vt:lpstr>
      <vt:lpstr>Scofield ROA Board</vt:lpstr>
      <vt:lpstr>Special Guest: District 7 City Council Representative Leslie Pool</vt:lpstr>
      <vt:lpstr>Proof Of Notice – Lori Hollis</vt:lpstr>
      <vt:lpstr>Approval of Prior Minutes – Pete Patterson</vt:lpstr>
      <vt:lpstr>Report of Officers</vt:lpstr>
      <vt:lpstr>President’s Report</vt:lpstr>
      <vt:lpstr>President’s Report</vt:lpstr>
      <vt:lpstr>Landscaping Updates</vt:lpstr>
      <vt:lpstr>Landscaping Updates</vt:lpstr>
      <vt:lpstr>Landscaping Updates</vt:lpstr>
      <vt:lpstr>Landscaping Updates</vt:lpstr>
      <vt:lpstr>Landscaping Updates</vt:lpstr>
      <vt:lpstr>Landscaping Updates</vt:lpstr>
      <vt:lpstr>President’s Report</vt:lpstr>
      <vt:lpstr>President’s Report</vt:lpstr>
      <vt:lpstr>President’s Report</vt:lpstr>
      <vt:lpstr>President’s Report</vt:lpstr>
      <vt:lpstr>President’s Report</vt:lpstr>
      <vt:lpstr>Social and Community Events</vt:lpstr>
      <vt:lpstr>2015-16 Initiatives</vt:lpstr>
      <vt:lpstr>Technical Resources</vt:lpstr>
      <vt:lpstr>Treasurer’s Report – Lori Hollis</vt:lpstr>
      <vt:lpstr>Treasurer’s Report – Lori Hollis</vt:lpstr>
      <vt:lpstr>Deed Restriction Violations – Lori Hollis</vt:lpstr>
      <vt:lpstr>Architectural Control Committee Report</vt:lpstr>
      <vt:lpstr>Committee Reports</vt:lpstr>
      <vt:lpstr>Committee Needs</vt:lpstr>
      <vt:lpstr>Many thanks to our Event Organizers!</vt:lpstr>
      <vt:lpstr>Election of 1 Director </vt:lpstr>
      <vt:lpstr>New Business/Questions</vt:lpstr>
      <vt:lpstr>Thank you, Scofield Farms, for a great year!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2015-05-04T16:29:15Z</dcterms:created>
  <dcterms:modified xsi:type="dcterms:W3CDTF">2015-05-20T02:06:04Z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